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72"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8A8C0D-08F5-41A0-A934-E2BDF65B9F26}" type="datetimeFigureOut">
              <a:rPr lang="en-US" smtClean="0"/>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8A8C0D-08F5-41A0-A934-E2BDF65B9F26}" type="datetimeFigureOut">
              <a:rPr lang="en-US" smtClean="0"/>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8A8C0D-08F5-41A0-A934-E2BDF65B9F26}" type="datetimeFigureOut">
              <a:rPr lang="en-US" smtClean="0"/>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8A8C0D-08F5-41A0-A934-E2BDF65B9F26}" type="datetimeFigureOut">
              <a:rPr lang="en-US" smtClean="0"/>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8A8C0D-08F5-41A0-A934-E2BDF65B9F26}" type="datetimeFigureOut">
              <a:rPr lang="en-US" smtClean="0"/>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8A8C0D-08F5-41A0-A934-E2BDF65B9F26}" type="datetimeFigureOut">
              <a:rPr lang="en-US" smtClean="0"/>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8A8C0D-08F5-41A0-A934-E2BDF65B9F26}" type="datetimeFigureOut">
              <a:rPr lang="en-US" smtClean="0"/>
              <a:t>5/12/2013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8A8C0D-08F5-41A0-A934-E2BDF65B9F26}" type="datetimeFigureOut">
              <a:rPr lang="en-US" smtClean="0"/>
              <a:t>5/12/2013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8A8C0D-08F5-41A0-A934-E2BDF65B9F26}" type="datetimeFigureOut">
              <a:rPr lang="en-US" smtClean="0"/>
              <a:t>5/12/2013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8A8C0D-08F5-41A0-A934-E2BDF65B9F26}" type="datetimeFigureOut">
              <a:rPr lang="en-US" smtClean="0"/>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8A8C0D-08F5-41A0-A934-E2BDF65B9F26}" type="datetimeFigureOut">
              <a:rPr lang="en-US" smtClean="0"/>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8FC685-A556-4F42-BCC8-CE564101B9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8A8C0D-08F5-41A0-A934-E2BDF65B9F26}" type="datetimeFigureOut">
              <a:rPr lang="en-US" smtClean="0"/>
              <a:t>5/12/2013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8FC685-A556-4F42-BCC8-CE564101B97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solidFill>
        </p:spPr>
        <p:txBody>
          <a:bodyPr/>
          <a:lstStyle/>
          <a:p>
            <a:r>
              <a:rPr lang="en-US" dirty="0" smtClean="0">
                <a:latin typeface="Algerian" pitchFamily="82" charset="0"/>
              </a:rPr>
              <a:t>Measuring the Economy: </a:t>
            </a:r>
            <a:br>
              <a:rPr lang="en-US" dirty="0" smtClean="0">
                <a:latin typeface="Algerian" pitchFamily="82" charset="0"/>
              </a:rPr>
            </a:br>
            <a:r>
              <a:rPr lang="en-US" dirty="0" smtClean="0">
                <a:latin typeface="Algerian" pitchFamily="82" charset="0"/>
              </a:rPr>
              <a:t>Gross Domestic Product</a:t>
            </a:r>
            <a:endParaRPr lang="en-US" dirty="0">
              <a:latin typeface="Algerian" pitchFamily="82"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Two types of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Autofit/>
          </a:bodyPr>
          <a:lstStyle/>
          <a:p>
            <a:r>
              <a:rPr lang="en-US" sz="2200" dirty="0" smtClean="0"/>
              <a:t>GDP is used to gauge how well a country’s economy is doing</a:t>
            </a:r>
          </a:p>
          <a:p>
            <a:r>
              <a:rPr lang="en-US" sz="2200" dirty="0" smtClean="0"/>
              <a:t>Economists use two forms of GDP to see exactly how “healthy” a country’s economy is</a:t>
            </a:r>
          </a:p>
          <a:p>
            <a:r>
              <a:rPr lang="en-US" sz="2200" b="1" u="sng" dirty="0" smtClean="0"/>
              <a:t>Nominal GDP </a:t>
            </a:r>
            <a:r>
              <a:rPr lang="en-US" sz="2200" dirty="0" smtClean="0"/>
              <a:t>= states GDP in terms of the current value (price levels) of goods and services in the year the GDP was measured</a:t>
            </a:r>
          </a:p>
          <a:p>
            <a:r>
              <a:rPr lang="en-US" sz="2200" b="1" u="sng" dirty="0" smtClean="0"/>
              <a:t>Real GDP </a:t>
            </a:r>
            <a:r>
              <a:rPr lang="en-US" sz="2200" dirty="0" smtClean="0"/>
              <a:t>= nominal GDP adjusted for changes in prices from year to year </a:t>
            </a:r>
          </a:p>
          <a:p>
            <a:pPr lvl="1"/>
            <a:r>
              <a:rPr lang="en-US" sz="2200" dirty="0" smtClean="0"/>
              <a:t>An estimate of the GDP if prices were to remain constant from year to year</a:t>
            </a:r>
          </a:p>
          <a:p>
            <a:r>
              <a:rPr lang="en-US" sz="2200" dirty="0" smtClean="0"/>
              <a:t>To find real GDP, economists compare nominal GDP to a base year</a:t>
            </a:r>
          </a:p>
          <a:p>
            <a:r>
              <a:rPr lang="en-US" sz="2200" dirty="0" smtClean="0"/>
              <a:t>Real GDP provides a more accurate measure of economic performance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152400" y="490870"/>
            <a:ext cx="8839200" cy="59099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What GDP does not measure</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fontScale="92500" lnSpcReduction="10000"/>
          </a:bodyPr>
          <a:lstStyle/>
          <a:p>
            <a:r>
              <a:rPr lang="en-US" dirty="0" smtClean="0"/>
              <a:t>Nonmarket activities = services that have potential economic value but are performed without charge</a:t>
            </a:r>
          </a:p>
          <a:p>
            <a:pPr lvl="1"/>
            <a:r>
              <a:rPr lang="en-US" dirty="0" smtClean="0"/>
              <a:t>doing volunteer work or performing one’s own home repairs</a:t>
            </a:r>
          </a:p>
          <a:p>
            <a:r>
              <a:rPr lang="en-US" dirty="0" smtClean="0"/>
              <a:t>Underground economy = market activities that go unreported because they are illegal or because those involved want to avoid taxation</a:t>
            </a:r>
          </a:p>
          <a:p>
            <a:pPr lvl="1"/>
            <a:r>
              <a:rPr lang="en-US" dirty="0" smtClean="0"/>
              <a:t>Drug dealing, smuggling, gambling, selling stolen goods, illegal trading (black market)</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Autofit/>
          </a:bodyPr>
          <a:lstStyle/>
          <a:p>
            <a:r>
              <a:rPr lang="en-US" sz="2800" dirty="0" smtClean="0">
                <a:latin typeface="Algerian" pitchFamily="82" charset="0"/>
              </a:rPr>
              <a:t>Other Economic Performance Measures of national income accounting</a:t>
            </a:r>
            <a:endParaRPr lang="en-US" sz="2800" dirty="0">
              <a:latin typeface="Algerian" pitchFamily="82" charset="0"/>
            </a:endParaRPr>
          </a:p>
        </p:txBody>
      </p:sp>
      <p:sp>
        <p:nvSpPr>
          <p:cNvPr id="3" name="Content Placeholder 2"/>
          <p:cNvSpPr>
            <a:spLocks noGrp="1"/>
          </p:cNvSpPr>
          <p:nvPr>
            <p:ph idx="1"/>
          </p:nvPr>
        </p:nvSpPr>
        <p:spPr>
          <a:solidFill>
            <a:schemeClr val="bg1"/>
          </a:solidFill>
        </p:spPr>
        <p:txBody>
          <a:bodyPr>
            <a:normAutofit fontScale="77500" lnSpcReduction="20000"/>
          </a:bodyPr>
          <a:lstStyle/>
          <a:p>
            <a:r>
              <a:rPr lang="en-US" b="1" u="sng" dirty="0" smtClean="0"/>
              <a:t>Gross National Product (GNP)</a:t>
            </a:r>
            <a:r>
              <a:rPr lang="en-US" dirty="0" smtClean="0"/>
              <a:t> = the market value of all final goods and services produced by a country</a:t>
            </a:r>
          </a:p>
          <a:p>
            <a:r>
              <a:rPr lang="en-US" b="1" u="sng" dirty="0" smtClean="0"/>
              <a:t>Net national product (NNP) </a:t>
            </a:r>
            <a:r>
              <a:rPr lang="en-US" dirty="0" smtClean="0"/>
              <a:t>= the value of final goods and services minus the value of capital goods that have become worn out</a:t>
            </a:r>
          </a:p>
          <a:p>
            <a:r>
              <a:rPr lang="en-US" b="1" u="sng" dirty="0" smtClean="0"/>
              <a:t>National income (NI) </a:t>
            </a:r>
            <a:r>
              <a:rPr lang="en-US" dirty="0" smtClean="0"/>
              <a:t>= the total income earned in a nation from the production of goods and services</a:t>
            </a:r>
          </a:p>
          <a:p>
            <a:r>
              <a:rPr lang="en-US" b="1" u="sng" dirty="0" smtClean="0"/>
              <a:t>Personal income (PI) </a:t>
            </a:r>
            <a:r>
              <a:rPr lang="en-US" dirty="0" smtClean="0"/>
              <a:t>= the income received by a country’s people from all sources </a:t>
            </a:r>
          </a:p>
          <a:p>
            <a:r>
              <a:rPr lang="en-US" b="1" u="sng" dirty="0" smtClean="0"/>
              <a:t>Disposable personal income (DPI) </a:t>
            </a:r>
            <a:r>
              <a:rPr lang="en-US" dirty="0" smtClean="0"/>
              <a:t>= personal income minus taxes </a:t>
            </a:r>
          </a:p>
          <a:p>
            <a:pPr lvl="1"/>
            <a:r>
              <a:rPr lang="en-US" dirty="0" smtClean="0"/>
              <a:t>(how much money actually available for consumer spending)</a:t>
            </a:r>
            <a:endParaRPr lang="en-US" b="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228600" y="381000"/>
            <a:ext cx="8728587" cy="579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Calculate the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fontScale="85000" lnSpcReduction="10000"/>
          </a:bodyPr>
          <a:lstStyle/>
          <a:p>
            <a:r>
              <a:rPr lang="en-US" dirty="0" smtClean="0"/>
              <a:t>Atoll K is small island nation. Its population total is 400, and it has 100 wage earners who earn an average of $50 per year. Each wage earner spends a total of $40 per year buying goods and services of which $3.00 goes to buying imported goods. The island exports a total of $800 worth of goods. The Government tax rate is 10% and all government money is spent on building infrastructure and supporting schools. There is only one industry (uranium mining) on the island and it employs every wage earner. The industry spends $600 each year on new mining equipment. What is the GDP?</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dirty="0" smtClean="0"/>
              <a:t>GDP = C+I+G+X </a:t>
            </a:r>
            <a:endParaRPr lang="en-US" dirty="0"/>
          </a:p>
        </p:txBody>
      </p:sp>
      <p:sp>
        <p:nvSpPr>
          <p:cNvPr id="3" name="Content Placeholder 2"/>
          <p:cNvSpPr>
            <a:spLocks noGrp="1"/>
          </p:cNvSpPr>
          <p:nvPr>
            <p:ph idx="1"/>
          </p:nvPr>
        </p:nvSpPr>
        <p:spPr>
          <a:solidFill>
            <a:schemeClr val="bg1"/>
          </a:solidFill>
        </p:spPr>
        <p:txBody>
          <a:bodyPr>
            <a:normAutofit fontScale="92500"/>
          </a:bodyPr>
          <a:lstStyle/>
          <a:p>
            <a:r>
              <a:rPr lang="en-US" dirty="0" smtClean="0"/>
              <a:t>GDP = C + I + G + X, where X = E - M </a:t>
            </a:r>
          </a:p>
          <a:p>
            <a:r>
              <a:rPr lang="en-US" dirty="0" smtClean="0"/>
              <a:t>C = 100 x $40 = $4000 Total Consumer Spending </a:t>
            </a:r>
          </a:p>
          <a:p>
            <a:r>
              <a:rPr lang="en-US" dirty="0" smtClean="0"/>
              <a:t>I = 600 Total spent on Investment </a:t>
            </a:r>
          </a:p>
          <a:p>
            <a:r>
              <a:rPr lang="en-US" dirty="0"/>
              <a:t>E</a:t>
            </a:r>
            <a:r>
              <a:rPr lang="en-US" dirty="0" smtClean="0"/>
              <a:t> = 800 Total received from Exports </a:t>
            </a:r>
          </a:p>
          <a:p>
            <a:r>
              <a:rPr lang="en-US" dirty="0" smtClean="0"/>
              <a:t>M = 100 x $3.0 = -300 Total spent on Imports </a:t>
            </a:r>
          </a:p>
          <a:p>
            <a:r>
              <a:rPr lang="en-US" dirty="0" smtClean="0"/>
              <a:t>G = .1 x (100 x $50) = 500 10% of total income for workers </a:t>
            </a:r>
          </a:p>
          <a:p>
            <a:r>
              <a:rPr lang="en-US" dirty="0" smtClean="0"/>
              <a:t>$5600 Total = GDP</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dirty="0" smtClean="0">
                <a:latin typeface="Algerian" pitchFamily="82" charset="0"/>
              </a:rPr>
              <a:t>The top 10 countries by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fontScale="85000" lnSpcReduction="20000"/>
          </a:bodyPr>
          <a:lstStyle/>
          <a:p>
            <a:r>
              <a:rPr lang="en-US" dirty="0" smtClean="0"/>
              <a:t>United States</a:t>
            </a:r>
          </a:p>
          <a:p>
            <a:r>
              <a:rPr lang="en-US" dirty="0" smtClean="0"/>
              <a:t>China</a:t>
            </a:r>
          </a:p>
          <a:p>
            <a:r>
              <a:rPr lang="en-US" dirty="0" smtClean="0"/>
              <a:t>Japan</a:t>
            </a:r>
          </a:p>
          <a:p>
            <a:r>
              <a:rPr lang="en-US" dirty="0" smtClean="0"/>
              <a:t>Germany</a:t>
            </a:r>
          </a:p>
          <a:p>
            <a:r>
              <a:rPr lang="en-US" dirty="0" smtClean="0"/>
              <a:t>France</a:t>
            </a:r>
          </a:p>
          <a:p>
            <a:r>
              <a:rPr lang="en-US" dirty="0" smtClean="0"/>
              <a:t>Brazil</a:t>
            </a:r>
          </a:p>
          <a:p>
            <a:r>
              <a:rPr lang="en-US" dirty="0" smtClean="0"/>
              <a:t>United Kingdom</a:t>
            </a:r>
          </a:p>
          <a:p>
            <a:r>
              <a:rPr lang="en-US" dirty="0" smtClean="0"/>
              <a:t>Italy</a:t>
            </a:r>
          </a:p>
          <a:p>
            <a:r>
              <a:rPr lang="en-US" dirty="0" smtClean="0"/>
              <a:t>India</a:t>
            </a:r>
          </a:p>
          <a:p>
            <a:r>
              <a:rPr lang="en-US" dirty="0" smtClean="0"/>
              <a:t>Russia</a:t>
            </a:r>
          </a:p>
        </p:txBody>
      </p:sp>
      <p:sp>
        <p:nvSpPr>
          <p:cNvPr id="4" name="TextBox 3"/>
          <p:cNvSpPr txBox="1"/>
          <p:nvPr/>
        </p:nvSpPr>
        <p:spPr>
          <a:xfrm>
            <a:off x="5181600" y="1752600"/>
            <a:ext cx="3200400" cy="3785652"/>
          </a:xfrm>
          <a:prstGeom prst="rect">
            <a:avLst/>
          </a:prstGeom>
          <a:noFill/>
        </p:spPr>
        <p:txBody>
          <a:bodyPr wrap="square" rtlCol="0">
            <a:spAutoFit/>
          </a:bodyPr>
          <a:lstStyle/>
          <a:p>
            <a:r>
              <a:rPr lang="en-US" sz="2400" dirty="0" smtClean="0"/>
              <a:t>What do you think of the GDP as a measure of the standard of living? </a:t>
            </a:r>
          </a:p>
          <a:p>
            <a:endParaRPr lang="en-US" sz="2400" dirty="0"/>
          </a:p>
          <a:p>
            <a:r>
              <a:rPr lang="en-US" sz="2400" dirty="0" smtClean="0"/>
              <a:t>For instance , China has a huge GDP, but the standard of living is quite poor. Any thoughts?</a:t>
            </a:r>
            <a:endParaRPr lang="en-US" sz="2400" dirty="0"/>
          </a:p>
        </p:txBody>
      </p:sp>
      <p:pic>
        <p:nvPicPr>
          <p:cNvPr id="5" name="Picture 2"/>
          <p:cNvPicPr>
            <a:picLocks noChangeAspect="1" noChangeArrowheads="1"/>
          </p:cNvPicPr>
          <p:nvPr/>
        </p:nvPicPr>
        <p:blipFill>
          <a:blip r:embed="rId2" cstate="print"/>
          <a:srcRect/>
          <a:stretch>
            <a:fillRect/>
          </a:stretch>
        </p:blipFill>
        <p:spPr bwMode="auto">
          <a:xfrm>
            <a:off x="457200" y="1447800"/>
            <a:ext cx="3497580" cy="5181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2590800" y="0"/>
            <a:ext cx="4343400" cy="64346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What is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lstStyle/>
          <a:p>
            <a:r>
              <a:rPr lang="en-US" b="1" dirty="0" smtClean="0">
                <a:latin typeface="Arial" pitchFamily="34" charset="0"/>
                <a:cs typeface="Arial" pitchFamily="34" charset="0"/>
              </a:rPr>
              <a:t>National income accounting</a:t>
            </a:r>
            <a:r>
              <a:rPr lang="en-US" dirty="0" smtClean="0">
                <a:latin typeface="Arial" pitchFamily="34" charset="0"/>
                <a:cs typeface="Arial" pitchFamily="34" charset="0"/>
              </a:rPr>
              <a:t> is a way of evaluating a country’s economy using statistical measures of its income, spending, and output</a:t>
            </a:r>
          </a:p>
          <a:p>
            <a:r>
              <a:rPr lang="en-US" b="1" dirty="0" smtClean="0">
                <a:latin typeface="Arial" pitchFamily="34" charset="0"/>
                <a:cs typeface="Arial" pitchFamily="34" charset="0"/>
              </a:rPr>
              <a:t>GDP </a:t>
            </a:r>
            <a:r>
              <a:rPr lang="en-US" dirty="0" smtClean="0">
                <a:latin typeface="Arial" pitchFamily="34" charset="0"/>
                <a:cs typeface="Arial" pitchFamily="34" charset="0"/>
              </a:rPr>
              <a:t>is the most important of those measures</a:t>
            </a:r>
          </a:p>
          <a:p>
            <a:pPr lvl="1"/>
            <a:r>
              <a:rPr lang="en-US" b="1" dirty="0" smtClean="0">
                <a:latin typeface="Arial" pitchFamily="34" charset="0"/>
                <a:cs typeface="Arial" pitchFamily="34" charset="0"/>
              </a:rPr>
              <a:t>Gross domestic product </a:t>
            </a:r>
            <a:r>
              <a:rPr lang="en-US" dirty="0" smtClean="0">
                <a:latin typeface="Arial" pitchFamily="34" charset="0"/>
                <a:cs typeface="Arial" pitchFamily="34" charset="0"/>
              </a:rPr>
              <a:t>is the market value of all final goods and services produced within a nation in a given time period</a:t>
            </a:r>
            <a:endParaRPr lang="en-US"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Components of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fontScale="92500" lnSpcReduction="20000"/>
          </a:bodyPr>
          <a:lstStyle/>
          <a:p>
            <a:r>
              <a:rPr lang="en-US" dirty="0" smtClean="0"/>
              <a:t>To be included in GDP, a good or service has to fulfill 3 requirements:</a:t>
            </a:r>
          </a:p>
          <a:p>
            <a:pPr lvl="1"/>
            <a:r>
              <a:rPr lang="en-US" dirty="0" smtClean="0"/>
              <a:t>1) has to be final rather than intermediate (Ex. The fabric used to make a shirt is an intermediate good; the shirt itself is a final good.)</a:t>
            </a:r>
          </a:p>
          <a:p>
            <a:pPr lvl="1"/>
            <a:r>
              <a:rPr lang="en-US" dirty="0" smtClean="0"/>
              <a:t>2) the good or service must be produced during the time period, regardless of when it is sold (Ex. Cars made this year but sold next year would be counted in this year’s GDP)</a:t>
            </a:r>
          </a:p>
          <a:p>
            <a:pPr lvl="1"/>
            <a:r>
              <a:rPr lang="en-US" dirty="0" smtClean="0"/>
              <a:t>3) The good or service must be produced within the nation’s borders. (Products made in foreign countries by U.S. companies are not included in the U.S. GDP)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Calculating GDP</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lnSpcReduction="10000"/>
          </a:bodyPr>
          <a:lstStyle/>
          <a:p>
            <a:r>
              <a:rPr lang="en-US" dirty="0" smtClean="0"/>
              <a:t>Economists use the expenditures approach</a:t>
            </a:r>
          </a:p>
          <a:p>
            <a:pPr lvl="1"/>
            <a:r>
              <a:rPr lang="en-US" dirty="0" smtClean="0"/>
              <a:t>Group national spending on final goods and services according to 4 sectors of the economy:</a:t>
            </a:r>
          </a:p>
          <a:p>
            <a:pPr lvl="2"/>
            <a:r>
              <a:rPr lang="en-US" dirty="0" smtClean="0"/>
              <a:t>1) Spending by households (consumption – C)</a:t>
            </a:r>
          </a:p>
          <a:p>
            <a:pPr lvl="2"/>
            <a:r>
              <a:rPr lang="en-US" dirty="0" smtClean="0"/>
              <a:t>2) Spending by businesses (investment – I)</a:t>
            </a:r>
          </a:p>
          <a:p>
            <a:pPr lvl="2"/>
            <a:r>
              <a:rPr lang="en-US" dirty="0" smtClean="0"/>
              <a:t>3) government spending (G)</a:t>
            </a:r>
          </a:p>
          <a:p>
            <a:pPr lvl="2"/>
            <a:r>
              <a:rPr lang="en-US" dirty="0" smtClean="0"/>
              <a:t>4) total of exports minus total of imports or net exports (X)</a:t>
            </a:r>
          </a:p>
          <a:p>
            <a:pPr lvl="1"/>
            <a:r>
              <a:rPr lang="en-US" dirty="0" smtClean="0"/>
              <a:t>To calculate GDP, economists use this equation: C+I+G+X=GDP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Consumption</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lstStyle/>
          <a:p>
            <a:r>
              <a:rPr lang="en-US" dirty="0" smtClean="0"/>
              <a:t>Includes all spending by households on durable goods, nondurable goods and services</a:t>
            </a:r>
          </a:p>
          <a:p>
            <a:pPr lvl="1"/>
            <a:r>
              <a:rPr lang="en-US" dirty="0" smtClean="0"/>
              <a:t>Movie Theater example:</a:t>
            </a:r>
          </a:p>
          <a:p>
            <a:pPr lvl="2"/>
            <a:r>
              <a:rPr lang="en-US" dirty="0" smtClean="0"/>
              <a:t>You drive to the movies in a durable good (an item that does not wear out quickly.) </a:t>
            </a:r>
          </a:p>
          <a:p>
            <a:pPr lvl="2"/>
            <a:r>
              <a:rPr lang="en-US" dirty="0" smtClean="0"/>
              <a:t>You purchase a service when you pay for the movie (since you are not buying to own something)</a:t>
            </a:r>
          </a:p>
          <a:p>
            <a:pPr lvl="2"/>
            <a:r>
              <a:rPr lang="en-US" dirty="0" smtClean="0"/>
              <a:t>You obtain a nondurable good (a good that is used up relatively soon after purchase) when you buy popcorn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Investment</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lstStyle/>
          <a:p>
            <a:r>
              <a:rPr lang="en-US" dirty="0" smtClean="0"/>
              <a:t>Measures what businesses spend</a:t>
            </a:r>
          </a:p>
          <a:p>
            <a:r>
              <a:rPr lang="en-US" dirty="0" smtClean="0"/>
              <a:t>2 categories:</a:t>
            </a:r>
          </a:p>
          <a:p>
            <a:pPr lvl="1"/>
            <a:r>
              <a:rPr lang="en-US" dirty="0" smtClean="0"/>
              <a:t>1) fixed investment = new construction and purchases of capital goods like equipment, machinery, and tools</a:t>
            </a:r>
          </a:p>
          <a:p>
            <a:pPr lvl="1"/>
            <a:r>
              <a:rPr lang="en-US" dirty="0" smtClean="0"/>
              <a:t>2) inventory investment (unconsumed output) = made up of unsold goods that businesses keep on hand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Government Spending</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lstStyle/>
          <a:p>
            <a:r>
              <a:rPr lang="en-US" dirty="0" smtClean="0"/>
              <a:t>Includes all the expenditures of federal, state, and local governments on goods and services</a:t>
            </a:r>
          </a:p>
          <a:p>
            <a:pPr lvl="1"/>
            <a:r>
              <a:rPr lang="en-US" dirty="0" smtClean="0"/>
              <a:t>Spending for defense, highways, public education</a:t>
            </a:r>
          </a:p>
          <a:p>
            <a:pPr lvl="1"/>
            <a:r>
              <a:rPr lang="en-US" dirty="0" smtClean="0"/>
              <a:t>Spending on transfer payments, like social security and unemployment benefits, is not included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latin typeface="Algerian" pitchFamily="82" charset="0"/>
              </a:rPr>
              <a:t>Net Exports</a:t>
            </a:r>
            <a:endParaRPr lang="en-US" dirty="0">
              <a:latin typeface="Algerian" pitchFamily="82" charset="0"/>
            </a:endParaRPr>
          </a:p>
        </p:txBody>
      </p:sp>
      <p:sp>
        <p:nvSpPr>
          <p:cNvPr id="3" name="Content Placeholder 2"/>
          <p:cNvSpPr>
            <a:spLocks noGrp="1"/>
          </p:cNvSpPr>
          <p:nvPr>
            <p:ph idx="1"/>
          </p:nvPr>
        </p:nvSpPr>
        <p:spPr>
          <a:solidFill>
            <a:schemeClr val="bg1"/>
          </a:solidFill>
        </p:spPr>
        <p:txBody>
          <a:bodyPr>
            <a:normAutofit lnSpcReduction="10000"/>
          </a:bodyPr>
          <a:lstStyle/>
          <a:p>
            <a:r>
              <a:rPr lang="en-US" dirty="0" smtClean="0"/>
              <a:t>Represents foreign trade</a:t>
            </a:r>
          </a:p>
          <a:p>
            <a:r>
              <a:rPr lang="en-US" dirty="0" smtClean="0"/>
              <a:t>Takes into account the goods and services produced in the U.S. but sold in foreign countries (exports)</a:t>
            </a:r>
          </a:p>
          <a:p>
            <a:r>
              <a:rPr lang="en-US" dirty="0" smtClean="0"/>
              <a:t>Since U.S. consumers and businesses also buy (import) goods made in foreign countries, the GDP only counts net exports </a:t>
            </a:r>
          </a:p>
          <a:p>
            <a:pPr lvl="1"/>
            <a:r>
              <a:rPr lang="en-US" dirty="0" smtClean="0"/>
              <a:t>The value of U.S. exports minus the value of U.S. imports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533400" y="388280"/>
            <a:ext cx="7999708" cy="6012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1033</Words>
  <Application>Microsoft Office PowerPoint</Application>
  <PresentationFormat>On-screen Show (4:3)</PresentationFormat>
  <Paragraphs>82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Measuring the Economy:  Gross Domestic Product</vt:lpstr>
      <vt:lpstr>What is GDP?</vt:lpstr>
      <vt:lpstr>Components of GDP</vt:lpstr>
      <vt:lpstr>Calculating GDP</vt:lpstr>
      <vt:lpstr>Consumption</vt:lpstr>
      <vt:lpstr>Investment</vt:lpstr>
      <vt:lpstr>Government Spending</vt:lpstr>
      <vt:lpstr>Net Exports</vt:lpstr>
      <vt:lpstr>Slide 9</vt:lpstr>
      <vt:lpstr>Two types of GDP</vt:lpstr>
      <vt:lpstr>Slide 11</vt:lpstr>
      <vt:lpstr>What GDP does not measure</vt:lpstr>
      <vt:lpstr>Other Economic Performance Measures of national income accounting</vt:lpstr>
      <vt:lpstr>Slide 14</vt:lpstr>
      <vt:lpstr>Calculate the GDP</vt:lpstr>
      <vt:lpstr>GDP = C+I+G+X </vt:lpstr>
      <vt:lpstr>The top 10 countries by GDP</vt:lpstr>
      <vt:lpstr>Slide 18</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the Economy:  Gross Domestic Product</dc:title>
  <dc:creator>Administrator</dc:creator>
  <cp:lastModifiedBy>Administrator</cp:lastModifiedBy>
  <cp:revision>21</cp:revision>
  <dcterms:created xsi:type="dcterms:W3CDTF">2013-05-13T02:34:28Z</dcterms:created>
  <dcterms:modified xsi:type="dcterms:W3CDTF">2013-05-13T11:39:04Z</dcterms:modified>
</cp:coreProperties>
</file>